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A21E"/>
    <a:srgbClr val="0043C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391" autoAdjust="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70B1E-E8C3-481F-987B-4219A9F2A9B1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AR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EC50BA-9F0C-4A5C-A584-F3DD205E653A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50BA-9F0C-4A5C-A584-F3DD205E653A}" type="slidenum">
              <a:rPr lang="es-AR" smtClean="0"/>
              <a:pPr/>
              <a:t>1</a:t>
            </a:fld>
            <a:endParaRPr lang="es-A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50BA-9F0C-4A5C-A584-F3DD205E653A}" type="slidenum">
              <a:rPr lang="es-AR" smtClean="0"/>
              <a:pPr/>
              <a:t>2</a:t>
            </a:fld>
            <a:endParaRPr lang="es-AR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50BA-9F0C-4A5C-A584-F3DD205E653A}" type="slidenum">
              <a:rPr lang="es-AR" smtClean="0"/>
              <a:pPr/>
              <a:t>6</a:t>
            </a:fld>
            <a:endParaRPr lang="es-AR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EC50BA-9F0C-4A5C-A584-F3DD205E653A}" type="slidenum">
              <a:rPr lang="es-AR" smtClean="0"/>
              <a:pPr/>
              <a:t>18</a:t>
            </a:fld>
            <a:endParaRPr lang="es-A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AR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AR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2855DA-31A2-4E1D-B5E2-930066E9921F}" type="datetimeFigureOut">
              <a:rPr lang="es-AR" smtClean="0"/>
              <a:pPr/>
              <a:t>09/11/2011</a:t>
            </a:fld>
            <a:endParaRPr lang="es-AR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AR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8F9E5-253E-4C65-A00C-7652F5C2784D}" type="slidenum">
              <a:rPr lang="es-AR" smtClean="0"/>
              <a:pPr/>
              <a:t>‹Nº›</a:t>
            </a:fld>
            <a:endParaRPr lang="es-A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A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gif"/><Relationship Id="rId3" Type="http://schemas.openxmlformats.org/officeDocument/2006/relationships/slide" Target="slide18.xml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gif"/><Relationship Id="rId5" Type="http://schemas.openxmlformats.org/officeDocument/2006/relationships/slide" Target="slide19.xml"/><Relationship Id="rId4" Type="http://schemas.openxmlformats.org/officeDocument/2006/relationships/slide" Target="slide2.xml"/><Relationship Id="rId9" Type="http://schemas.openxmlformats.org/officeDocument/2006/relationships/image" Target="../media/image5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google.com.co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9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slide" Target="slide14.xml"/><Relationship Id="rId18" Type="http://schemas.openxmlformats.org/officeDocument/2006/relationships/slide" Target="slide16.xml"/><Relationship Id="rId3" Type="http://schemas.openxmlformats.org/officeDocument/2006/relationships/slide" Target="slide3.xml"/><Relationship Id="rId7" Type="http://schemas.openxmlformats.org/officeDocument/2006/relationships/slide" Target="slide1.xml"/><Relationship Id="rId12" Type="http://schemas.openxmlformats.org/officeDocument/2006/relationships/slide" Target="slide8.xml"/><Relationship Id="rId17" Type="http://schemas.openxmlformats.org/officeDocument/2006/relationships/slide" Target="slide17.xml"/><Relationship Id="rId2" Type="http://schemas.openxmlformats.org/officeDocument/2006/relationships/notesSlide" Target="../notesSlides/notesSlide2.xml"/><Relationship Id="rId16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11" Type="http://schemas.openxmlformats.org/officeDocument/2006/relationships/slide" Target="slide12.xml"/><Relationship Id="rId5" Type="http://schemas.openxmlformats.org/officeDocument/2006/relationships/slide" Target="slide5.xml"/><Relationship Id="rId15" Type="http://schemas.openxmlformats.org/officeDocument/2006/relationships/slide" Target="slide9.xml"/><Relationship Id="rId10" Type="http://schemas.openxmlformats.org/officeDocument/2006/relationships/slide" Target="slide10.xml"/><Relationship Id="rId19" Type="http://schemas.openxmlformats.org/officeDocument/2006/relationships/image" Target="../media/image6.gif"/><Relationship Id="rId4" Type="http://schemas.openxmlformats.org/officeDocument/2006/relationships/slide" Target="slide4.xml"/><Relationship Id="rId9" Type="http://schemas.openxmlformats.org/officeDocument/2006/relationships/slide" Target="slide7.xml"/><Relationship Id="rId1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derecho.laguia2000.com/wp-content/uploads/2008/11/derecho-a-la-vida.jp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s.wikipedia.org/wiki/Discriminaci%C3%B3n" TargetMode="External"/><Relationship Id="rId3" Type="http://schemas.openxmlformats.org/officeDocument/2006/relationships/hyperlink" Target="http://es.wikipedia.org/wiki/Derecho_humano" TargetMode="External"/><Relationship Id="rId7" Type="http://schemas.openxmlformats.org/officeDocument/2006/relationships/hyperlink" Target="http://es.wikipedia.org/wiki/Educaci%C3%B3n_superior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.wikipedia.org/wiki/Educaci%C3%B3n_secundaria" TargetMode="External"/><Relationship Id="rId11" Type="http://schemas.openxmlformats.org/officeDocument/2006/relationships/image" Target="../media/image10.jpeg"/><Relationship Id="rId5" Type="http://schemas.openxmlformats.org/officeDocument/2006/relationships/hyperlink" Target="http://es.wikipedia.org/wiki/Ni%C3%B1os" TargetMode="External"/><Relationship Id="rId10" Type="http://schemas.openxmlformats.org/officeDocument/2006/relationships/slide" Target="slide19.xml"/><Relationship Id="rId4" Type="http://schemas.openxmlformats.org/officeDocument/2006/relationships/hyperlink" Target="http://es.wikipedia.org/wiki/Educaci%C3%B3n_primaria" TargetMode="External"/><Relationship Id="rId9" Type="http://schemas.openxmlformats.org/officeDocument/2006/relationships/slide" Target="slide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42910" y="2786058"/>
            <a:ext cx="7772400" cy="1470025"/>
          </a:xfr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LOS DERECHOS DE LOS </a:t>
            </a:r>
            <a:br>
              <a:rPr lang="es-AR" dirty="0" smtClean="0"/>
            </a:br>
            <a:r>
              <a:rPr lang="es-AR" dirty="0" smtClean="0"/>
              <a:t>NIÑOS</a:t>
            </a:r>
            <a:endParaRPr lang="es-AR" dirty="0"/>
          </a:p>
        </p:txBody>
      </p:sp>
      <p:sp>
        <p:nvSpPr>
          <p:cNvPr id="10" name="9 Nube">
            <a:hlinkClick r:id="rId3" action="ppaction://hlinksldjump" tooltip="CLIC EN REFERENCIA"/>
          </p:cNvPr>
          <p:cNvSpPr/>
          <p:nvPr/>
        </p:nvSpPr>
        <p:spPr>
          <a:xfrm>
            <a:off x="6000760" y="357166"/>
            <a:ext cx="2928958" cy="928694"/>
          </a:xfrm>
          <a:prstGeom prst="cloud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1" name="10 Nube">
            <a:hlinkClick r:id="rId4" action="ppaction://hlinksldjump" tooltip="CLIC EN CONTENIDO"/>
          </p:cNvPr>
          <p:cNvSpPr/>
          <p:nvPr/>
        </p:nvSpPr>
        <p:spPr>
          <a:xfrm>
            <a:off x="2857488" y="1571612"/>
            <a:ext cx="2928958" cy="928694"/>
          </a:xfrm>
          <a:prstGeom prst="cloud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12" name="11 Nube">
            <a:hlinkClick r:id="" action="ppaction://hlinkshowjump?jump=endshow"/>
          </p:cNvPr>
          <p:cNvSpPr/>
          <p:nvPr/>
        </p:nvSpPr>
        <p:spPr>
          <a:xfrm>
            <a:off x="3000364" y="428604"/>
            <a:ext cx="2928958" cy="928694"/>
          </a:xfrm>
          <a:prstGeom prst="cloud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SALIDA</a:t>
            </a:r>
            <a:endParaRPr lang="es-AR" dirty="0"/>
          </a:p>
        </p:txBody>
      </p:sp>
      <p:sp>
        <p:nvSpPr>
          <p:cNvPr id="13" name="12 Nube">
            <a:hlinkClick r:id="rId5" action="ppaction://hlinksldjump" tooltip="CLIC EN CREDITO"/>
          </p:cNvPr>
          <p:cNvSpPr/>
          <p:nvPr/>
        </p:nvSpPr>
        <p:spPr>
          <a:xfrm>
            <a:off x="0" y="357166"/>
            <a:ext cx="2928958" cy="928694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AR" dirty="0" smtClean="0"/>
              <a:t>CREDITO</a:t>
            </a:r>
            <a:endParaRPr lang="es-AR" dirty="0"/>
          </a:p>
        </p:txBody>
      </p:sp>
      <p:pic>
        <p:nvPicPr>
          <p:cNvPr id="7" name="6 Imagen" descr="ATT26110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5500702"/>
            <a:ext cx="1285884" cy="1023939"/>
          </a:xfrm>
          <a:prstGeom prst="rect">
            <a:avLst/>
          </a:prstGeom>
        </p:spPr>
      </p:pic>
      <p:pic>
        <p:nvPicPr>
          <p:cNvPr id="8" name="7 Imagen" descr="bebe_galipette2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4414" y="5500702"/>
            <a:ext cx="1714512" cy="1023934"/>
          </a:xfrm>
          <a:prstGeom prst="rect">
            <a:avLst/>
          </a:prstGeom>
        </p:spPr>
      </p:pic>
      <p:pic>
        <p:nvPicPr>
          <p:cNvPr id="9" name="8 Imagen" descr="baby_057.gif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28926" y="5429264"/>
            <a:ext cx="1357322" cy="1071570"/>
          </a:xfrm>
          <a:prstGeom prst="rect">
            <a:avLst/>
          </a:prstGeom>
        </p:spPr>
      </p:pic>
      <p:pic>
        <p:nvPicPr>
          <p:cNvPr id="14" name="13 Imagen" descr="kind_079.gif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43372" y="5572140"/>
            <a:ext cx="1214446" cy="928694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DIVERSION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niño tiene que estudiar y a la vez ser libre de divertirse, jugar y hablar con sus padres y ellos deben de entenderlo.</a:t>
            </a:r>
            <a:endParaRPr lang="es-A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CuadroTexto">
            <a:hlinkClick r:id="rId2" action="ppaction://hlinksldjump" tooltip="CLIC EN REFERENCIA"/>
          </p:cNvPr>
          <p:cNvSpPr txBox="1"/>
          <p:nvPr/>
        </p:nvSpPr>
        <p:spPr>
          <a:xfrm>
            <a:off x="7643802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10" name="9 CuadroTexto">
            <a:hlinkClick r:id="rId3" action="ppaction://hlinksldjump" tooltip="CLIC EN CREDITO"/>
          </p:cNvPr>
          <p:cNvSpPr txBox="1"/>
          <p:nvPr/>
        </p:nvSpPr>
        <p:spPr>
          <a:xfrm>
            <a:off x="7643802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11" name="10 CuadroTexto">
            <a:hlinkClick r:id="" action="ppaction://hlinkshowjump?jump=endshow"/>
          </p:cNvPr>
          <p:cNvSpPr txBox="1"/>
          <p:nvPr/>
        </p:nvSpPr>
        <p:spPr>
          <a:xfrm>
            <a:off x="7643802" y="527422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12" name="11 Imagen" descr="bebe_galipette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3714752"/>
            <a:ext cx="2786082" cy="2428892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FAMILIA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nard MT Condensed" pitchFamily="18" charset="0"/>
                <a:cs typeface="Arial" pitchFamily="34" charset="0"/>
              </a:rPr>
              <a:t>Toda persona tiene derecho a tomar parte libremente en la vida a nacer en una familia y nadie lo puede privar de ese derecho nunca porque así como cualquier persona tiene derecho a nacer y crecer en una familia nosotros los niños también. </a:t>
            </a:r>
            <a:endParaRPr lang="es-A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7643802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7643802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7643802" y="527422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enh-r-05-01-p31-i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4786322"/>
            <a:ext cx="2500330" cy="1785950"/>
          </a:xfrm>
          <a:prstGeom prst="rect">
            <a:avLst/>
          </a:prstGeom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ALIMENTACION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AR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Bernard MT Condensed" pitchFamily="18" charset="0"/>
                <a:cs typeface="Arial" pitchFamily="34" charset="0"/>
              </a:rPr>
              <a:t>A TENER UN PLATO DE COMIDA HECHO POR SUS PADRES  CADA DIA DE SUS NIÑEZ, TABIEN QUE SUS PADRES LO CUIDEN Y QUE TODOS LOS ALIMENTOS QUE LEDEN PACEN POR UNBUEN PREOCEDIMIENTO ELA HORA DE HACERLOS Y ALCUANDO EL NIÑO LOS BALLA A CONSUMIR NO LE CAUCE NINGUN TIPO DE PROBLEMAS.     </a:t>
            </a:r>
            <a:endParaRPr lang="es-AR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Bernard MT Condensed" pitchFamily="18" charset="0"/>
              <a:cs typeface="Arial" pitchFamily="34" charset="0"/>
            </a:endParaRPr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0" y="6143644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0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0" y="527422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baby_057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4500570"/>
            <a:ext cx="2071702" cy="1857388"/>
          </a:xfrm>
          <a:prstGeom prst="rect">
            <a:avLst/>
          </a:prstGeom>
        </p:spPr>
      </p:pic>
      <p:pic>
        <p:nvPicPr>
          <p:cNvPr id="9" name="8 Imagen" descr="kind_079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5074" y="4357694"/>
            <a:ext cx="1357322" cy="192882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5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ES" dirty="0" smtClean="0"/>
              <a:t>DERECHO CONTRA EL DESCUIDO O TRATO NEGLIGENTE.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HACER CUIDADOS EN CASO DE ABANDONO O DESCUIDO DE SUS FAMILIARES TODO NIÑO TIENE DERECHO A TENER BUENOS TRATOS DE PARTE DE NOSOLO DE SUS PADRES DE TODAS LAS PERSONAS.</a:t>
            </a:r>
            <a:endParaRPr lang="es-A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0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0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0" y="527422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g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4143380"/>
            <a:ext cx="3071833" cy="235745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CULTURA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 CONOCER SU VERDADERA RAZA A CONOZER DONDE NACIO  TIENE DERECHO A CONOCER SU CULTURA A DISFRUTAR DE SUS FIESTAS SIN NINGUN TIPO DE PROBLEMA Y NO PUEDEN PRIBARLO DE ESE DERECHO.</a:t>
            </a:r>
            <a:endParaRPr lang="es-A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0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0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0" y="527422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jk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6116" y="4286256"/>
            <a:ext cx="2643206" cy="2357454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s-AR" dirty="0" smtClean="0"/>
              <a:t>DERECHO A NO SER DESCRIMINADO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NO ME TERLE  EN LACABERZA QUE NO ES NADIEN O QUE NO VALE NADA SABIENDO QUE ENVERDAD ES MUY VALIOSO.</a:t>
            </a:r>
            <a:endParaRPr lang="es-A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0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0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0" y="527422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mix_07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934" y="3929066"/>
            <a:ext cx="1500198" cy="1428760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SER AMADO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 niño tiene derecho a tener una familia, a que se le quiera por lo que es, a que se atienda sus necesidades tanto físicas como afectivas… a tener una infancia feliz, … 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Y, digan lo que digan, hay niños … muchos niños inmensamente solos, invisibles, que no importan a nadie… y hay familias que están dispuestas a amarlos, a cuidarlos y 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tratar de hacerlos felices.</a:t>
            </a:r>
          </a:p>
          <a:p>
            <a:endParaRPr lang="es-AR" dirty="0"/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7358082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7358082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7358082" y="527422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hgjt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5429264"/>
            <a:ext cx="1285884" cy="1181102"/>
          </a:xfrm>
          <a:prstGeom prst="rect">
            <a:avLst/>
          </a:prstGeo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s-AR" dirty="0" smtClean="0"/>
              <a:t>DERECHO A VIVIR EN ARMONIA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niño debe ser protegido contra las prácticas que puedan fomentar la discriminación racial, religiosa, o de cualquiera otra índole. Debe ser educado en un espíritu de comprensión, tolerancia, amistad entre los pueblos, paz y fraternidad universal, y con plena conciencia de que debe consagrar sus energías y aptitudes al servicio de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sus semejantes.</a:t>
            </a:r>
            <a:endParaRPr lang="es-A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7286644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7286644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7286644" y="527422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hh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5214950"/>
            <a:ext cx="2286016" cy="139541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u="sng" dirty="0" smtClean="0">
                <a:hlinkClick r:id="rId3"/>
              </a:rPr>
              <a:t>HTTP://GOOGLE.COM.CO</a:t>
            </a:r>
            <a:endParaRPr lang="es-AR" u="sng" dirty="0" smtClean="0"/>
          </a:p>
          <a:p>
            <a:r>
              <a:rPr lang="es-AR" u="sng" dirty="0" smtClean="0">
                <a:solidFill>
                  <a:srgbClr val="0043C8"/>
                </a:solidFill>
              </a:rPr>
              <a:t>HTTP://DERECHOS DEL NIÑO.COM.CO</a:t>
            </a:r>
          </a:p>
          <a:p>
            <a:endParaRPr lang="es-AR" u="sng" dirty="0" smtClean="0"/>
          </a:p>
          <a:p>
            <a:pPr>
              <a:buNone/>
            </a:pPr>
            <a:endParaRPr lang="es-AR" u="sng" dirty="0" smtClean="0"/>
          </a:p>
          <a:p>
            <a:endParaRPr lang="es-AR" u="sng" dirty="0" smtClean="0"/>
          </a:p>
          <a:p>
            <a:pPr>
              <a:buNone/>
            </a:pPr>
            <a:endParaRPr lang="es-AR" dirty="0"/>
          </a:p>
        </p:txBody>
      </p:sp>
      <p:sp>
        <p:nvSpPr>
          <p:cNvPr id="4" name="3 CuadroTexto">
            <a:hlinkClick r:id="rId4" action="ppaction://hlinksldjump" tooltip="clic en contenido"/>
          </p:cNvPr>
          <p:cNvSpPr txBox="1"/>
          <p:nvPr/>
        </p:nvSpPr>
        <p:spPr>
          <a:xfrm>
            <a:off x="0" y="648866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6" name="5 CuadroTexto">
            <a:hlinkClick r:id="rId5" action="ppaction://hlinksldjump" tooltip="CLIC EN CREDITO"/>
          </p:cNvPr>
          <p:cNvSpPr txBox="1"/>
          <p:nvPr/>
        </p:nvSpPr>
        <p:spPr>
          <a:xfrm>
            <a:off x="0" y="6072206"/>
            <a:ext cx="107153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0" y="5715016"/>
            <a:ext cx="107153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143000"/>
          </a:xfrm>
          <a:solidFill>
            <a:schemeClr val="accent2">
              <a:lumMod val="75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s-AR" dirty="0" smtClean="0">
                <a:solidFill>
                  <a:srgbClr val="FF0000"/>
                </a:solidFill>
              </a:rPr>
              <a:t>  </a:t>
            </a: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POR: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CAMILA RODRIGUEZ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PROFESOR: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92D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URIEL LOMBANA BELLO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AREA: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B0F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TECNOLOGIA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INSTITUCION EDUCATIVA SANTO DOMINGO 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VIDAL</a:t>
            </a:r>
          </a:p>
          <a:p>
            <a:pPr algn="ctr">
              <a:buNone/>
            </a:pP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“INESAD”</a:t>
            </a:r>
            <a:endParaRPr lang="es-A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7030A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3 CuadroTexto">
            <a:hlinkClick r:id="rId2" action="ppaction://hlinksldjump" tooltip="clic en contenido"/>
          </p:cNvPr>
          <p:cNvSpPr txBox="1"/>
          <p:nvPr/>
        </p:nvSpPr>
        <p:spPr>
          <a:xfrm>
            <a:off x="7358082" y="6488668"/>
            <a:ext cx="150019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5" name="4 CuadroTexto">
            <a:hlinkClick r:id="rId3" action="ppaction://hlinksldjump" tooltip="CLIC EN REFERENCIA"/>
          </p:cNvPr>
          <p:cNvSpPr txBox="1"/>
          <p:nvPr/>
        </p:nvSpPr>
        <p:spPr>
          <a:xfrm>
            <a:off x="7358082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7358082" y="5715016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1 Título"/>
          <p:cNvSpPr txBox="1">
            <a:spLocks/>
          </p:cNvSpPr>
          <p:nvPr/>
        </p:nvSpPr>
        <p:spPr>
          <a:xfrm>
            <a:off x="2143108" y="0"/>
            <a:ext cx="5372080" cy="1000108"/>
          </a:xfrm>
          <a:prstGeom prst="rect">
            <a:avLst/>
          </a:prstGeom>
          <a:solidFill>
            <a:srgbClr val="7030A0"/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A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LOS DERECHOS DE LOS NIÑOS</a:t>
            </a:r>
            <a:endParaRPr kumimoji="0" lang="es-AR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3929058" y="1357298"/>
            <a:ext cx="2000264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CONTENIDO</a:t>
            </a:r>
            <a:endParaRPr lang="es-AR" dirty="0"/>
          </a:p>
        </p:txBody>
      </p:sp>
      <p:sp>
        <p:nvSpPr>
          <p:cNvPr id="36" name="35 CuadroTexto">
            <a:hlinkClick r:id="rId3" action="ppaction://hlinksldjump" tooltip="clic en derecho a la vida"/>
          </p:cNvPr>
          <p:cNvSpPr txBox="1"/>
          <p:nvPr/>
        </p:nvSpPr>
        <p:spPr>
          <a:xfrm>
            <a:off x="6429356" y="5286388"/>
            <a:ext cx="2714644" cy="3693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DERECHO A LA VIDA</a:t>
            </a:r>
            <a:endParaRPr lang="es-AR" dirty="0"/>
          </a:p>
        </p:txBody>
      </p:sp>
      <p:sp>
        <p:nvSpPr>
          <p:cNvPr id="37" name="36 CuadroTexto">
            <a:hlinkClick r:id="rId4" action="ppaction://hlinksldjump" tooltip="clic en derecho a un nombre"/>
          </p:cNvPr>
          <p:cNvSpPr txBox="1"/>
          <p:nvPr/>
        </p:nvSpPr>
        <p:spPr>
          <a:xfrm>
            <a:off x="6500794" y="2428868"/>
            <a:ext cx="2643206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DERECHO A UN NOMBRE</a:t>
            </a:r>
            <a:endParaRPr lang="es-AR" dirty="0"/>
          </a:p>
        </p:txBody>
      </p:sp>
      <p:sp>
        <p:nvSpPr>
          <p:cNvPr id="39" name="38 CuadroTexto">
            <a:hlinkClick r:id="rId5" action="ppaction://hlinksldjump" tooltip="CLIC EN DERECHO A LA SALUD"/>
          </p:cNvPr>
          <p:cNvSpPr txBox="1"/>
          <p:nvPr/>
        </p:nvSpPr>
        <p:spPr>
          <a:xfrm flipH="1">
            <a:off x="6500794" y="2000240"/>
            <a:ext cx="264320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DERECHO A LA SALUD</a:t>
            </a:r>
            <a:endParaRPr lang="es-AR" dirty="0"/>
          </a:p>
        </p:txBody>
      </p:sp>
      <p:sp>
        <p:nvSpPr>
          <p:cNvPr id="40" name="39 CuadroTexto">
            <a:hlinkClick r:id="rId6" action="ppaction://hlinksldjump" tooltip="CLIC EN DERECHO ALA EDUCACION"/>
          </p:cNvPr>
          <p:cNvSpPr txBox="1"/>
          <p:nvPr/>
        </p:nvSpPr>
        <p:spPr>
          <a:xfrm>
            <a:off x="0" y="4929198"/>
            <a:ext cx="350046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DERECHO A LA EDUCACION</a:t>
            </a:r>
            <a:endParaRPr lang="es-AR" dirty="0"/>
          </a:p>
        </p:txBody>
      </p:sp>
      <p:sp>
        <p:nvSpPr>
          <p:cNvPr id="41" name="40 CuadroTexto"/>
          <p:cNvSpPr txBox="1"/>
          <p:nvPr/>
        </p:nvSpPr>
        <p:spPr>
          <a:xfrm>
            <a:off x="0" y="428604"/>
            <a:ext cx="150019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42" name="41 CuadroTexto"/>
          <p:cNvSpPr txBox="1"/>
          <p:nvPr/>
        </p:nvSpPr>
        <p:spPr>
          <a:xfrm>
            <a:off x="0" y="857232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43" name="42 Rectángulo">
            <a:hlinkClick r:id="rId7" action="ppaction://hlinksldjump" tooltip="CLIC EN INICIO"/>
          </p:cNvPr>
          <p:cNvSpPr/>
          <p:nvPr/>
        </p:nvSpPr>
        <p:spPr>
          <a:xfrm>
            <a:off x="0" y="0"/>
            <a:ext cx="150016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AR" dirty="0" smtClean="0"/>
              <a:t>INICIO</a:t>
            </a:r>
            <a:endParaRPr lang="es-AR" dirty="0"/>
          </a:p>
        </p:txBody>
      </p:sp>
      <p:sp>
        <p:nvSpPr>
          <p:cNvPr id="44" name="43 CuadroTexto">
            <a:hlinkClick r:id="rId8" action="ppaction://hlinksldjump" tooltip="CLIC EN DERECHO A LA FAMILIA"/>
          </p:cNvPr>
          <p:cNvSpPr txBox="1"/>
          <p:nvPr/>
        </p:nvSpPr>
        <p:spPr>
          <a:xfrm>
            <a:off x="0" y="2786058"/>
            <a:ext cx="3500462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b="1" dirty="0" smtClean="0"/>
              <a:t>DERECHO A LA FAMILIA</a:t>
            </a:r>
            <a:endParaRPr lang="es-AR" b="1" dirty="0"/>
          </a:p>
        </p:txBody>
      </p:sp>
      <p:sp>
        <p:nvSpPr>
          <p:cNvPr id="45" name="44 CuadroTexto">
            <a:hlinkClick r:id="rId9" action="ppaction://hlinksldjump" tooltip="CLIC EN DERECHO AL JUEGO"/>
          </p:cNvPr>
          <p:cNvSpPr txBox="1"/>
          <p:nvPr/>
        </p:nvSpPr>
        <p:spPr>
          <a:xfrm>
            <a:off x="0" y="5429264"/>
            <a:ext cx="3429024" cy="369332"/>
          </a:xfrm>
          <a:prstGeom prst="rect">
            <a:avLst/>
          </a:prstGeom>
          <a:solidFill>
            <a:schemeClr val="accent2">
              <a:lumMod val="5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DERECHO AL JUEGO</a:t>
            </a:r>
            <a:endParaRPr lang="es-AR" dirty="0"/>
          </a:p>
        </p:txBody>
      </p:sp>
      <p:sp>
        <p:nvSpPr>
          <p:cNvPr id="46" name="45 CuadroTexto">
            <a:hlinkClick r:id="rId10" action="ppaction://hlinksldjump" tooltip="CLIC EN DERECHO A LA PROTECCION CONTRA EL SECUESTRO"/>
          </p:cNvPr>
          <p:cNvSpPr txBox="1"/>
          <p:nvPr/>
        </p:nvSpPr>
        <p:spPr>
          <a:xfrm>
            <a:off x="2143108" y="5857892"/>
            <a:ext cx="5786478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DERECHO DE PROTRECION CONTRA EL SECUESTRO </a:t>
            </a:r>
            <a:endParaRPr lang="es-AR" dirty="0"/>
          </a:p>
        </p:txBody>
      </p:sp>
      <p:sp>
        <p:nvSpPr>
          <p:cNvPr id="47" name="46 CuadroTexto">
            <a:hlinkClick r:id="rId11" action="ppaction://hlinksldjump" tooltip="CLIC EN DERECHO A LA ALIMENTACION"/>
          </p:cNvPr>
          <p:cNvSpPr txBox="1"/>
          <p:nvPr/>
        </p:nvSpPr>
        <p:spPr>
          <a:xfrm>
            <a:off x="0" y="3214686"/>
            <a:ext cx="3500462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b="1" dirty="0" smtClean="0"/>
              <a:t>DERECHO A LA ALIMENTACION</a:t>
            </a:r>
            <a:endParaRPr lang="es-AR" b="1" dirty="0"/>
          </a:p>
        </p:txBody>
      </p:sp>
      <p:sp>
        <p:nvSpPr>
          <p:cNvPr id="48" name="47 CuadroTexto">
            <a:hlinkClick r:id="rId12" action="ppaction://hlinksldjump" tooltip="CLIC EN DERECHO A LA PROTECCION"/>
          </p:cNvPr>
          <p:cNvSpPr txBox="1"/>
          <p:nvPr/>
        </p:nvSpPr>
        <p:spPr>
          <a:xfrm>
            <a:off x="0" y="3643314"/>
            <a:ext cx="3500462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b="1" dirty="0" smtClean="0"/>
              <a:t>DERECHO A LA PROTECCION</a:t>
            </a:r>
            <a:endParaRPr lang="es-AR" b="1" dirty="0"/>
          </a:p>
        </p:txBody>
      </p:sp>
      <p:sp>
        <p:nvSpPr>
          <p:cNvPr id="49" name="48 CuadroTexto">
            <a:hlinkClick r:id="rId13" action="ppaction://hlinksldjump" tooltip="CLIC EN DERECHO A LA CULTURA"/>
          </p:cNvPr>
          <p:cNvSpPr txBox="1"/>
          <p:nvPr/>
        </p:nvSpPr>
        <p:spPr>
          <a:xfrm>
            <a:off x="0" y="4500570"/>
            <a:ext cx="3500462" cy="369332"/>
          </a:xfrm>
          <a:prstGeom prst="rect">
            <a:avLst/>
          </a:prstGeom>
          <a:solidFill>
            <a:srgbClr val="FF0000"/>
          </a:solidFill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DERECHO  A LA CULTURA</a:t>
            </a:r>
          </a:p>
        </p:txBody>
      </p:sp>
      <p:sp>
        <p:nvSpPr>
          <p:cNvPr id="50" name="49 CuadroTexto">
            <a:hlinkClick r:id="rId14" action="ppaction://hlinksldjump" tooltip="CLIC EN DERECHO CONTRA EL DESCUIDO O TRATO NEGILENTE"/>
          </p:cNvPr>
          <p:cNvSpPr txBox="1"/>
          <p:nvPr/>
        </p:nvSpPr>
        <p:spPr>
          <a:xfrm>
            <a:off x="6429356" y="3714752"/>
            <a:ext cx="271464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CONTRA EL DESCUIDO O TRATO NEGLIGENTE. </a:t>
            </a:r>
            <a:endParaRPr lang="es-AR" dirty="0"/>
          </a:p>
        </p:txBody>
      </p:sp>
      <p:sp>
        <p:nvSpPr>
          <p:cNvPr id="51" name="50 CuadroTexto">
            <a:hlinkClick r:id="rId15" action="ppaction://hlinksldjump" tooltip="CLIC EN DERECHO A LA LIBERTAD"/>
          </p:cNvPr>
          <p:cNvSpPr txBox="1"/>
          <p:nvPr/>
        </p:nvSpPr>
        <p:spPr>
          <a:xfrm>
            <a:off x="0" y="1928802"/>
            <a:ext cx="3500462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b="1" dirty="0" smtClean="0"/>
              <a:t>DERECHO A LA LIBERTAD. </a:t>
            </a:r>
            <a:endParaRPr lang="es-AR" b="1" dirty="0"/>
          </a:p>
        </p:txBody>
      </p:sp>
      <p:sp>
        <p:nvSpPr>
          <p:cNvPr id="52" name="51 CuadroTexto">
            <a:hlinkClick r:id="rId10" action="ppaction://hlinksldjump" tooltip="CLIC NEN DERECHO A DIVERTIRSE"/>
          </p:cNvPr>
          <p:cNvSpPr txBox="1"/>
          <p:nvPr/>
        </p:nvSpPr>
        <p:spPr>
          <a:xfrm>
            <a:off x="0" y="2357430"/>
            <a:ext cx="3500462" cy="369332"/>
          </a:xfrm>
          <a:prstGeom prst="rect">
            <a:avLst/>
          </a:prstGeom>
        </p:spPr>
        <p:style>
          <a:lnRef idx="0">
            <a:schemeClr val="accent1"/>
          </a:lnRef>
          <a:fillRef idx="1003">
            <a:schemeClr val="dk2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b="1" dirty="0" smtClean="0"/>
              <a:t>DERECHO A LA DIVERSION</a:t>
            </a:r>
            <a:endParaRPr lang="es-AR" b="1" dirty="0"/>
          </a:p>
        </p:txBody>
      </p:sp>
      <p:sp>
        <p:nvSpPr>
          <p:cNvPr id="53" name="52 CuadroTexto">
            <a:hlinkClick r:id="rId16" action="ppaction://hlinksldjump" tooltip="clic en derecho a lNO SER DESCRIMINADO"/>
          </p:cNvPr>
          <p:cNvSpPr txBox="1"/>
          <p:nvPr/>
        </p:nvSpPr>
        <p:spPr>
          <a:xfrm>
            <a:off x="6500794" y="2928934"/>
            <a:ext cx="2643206" cy="64633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 DERECHO A  NO SER DESCRIMINADO</a:t>
            </a:r>
            <a:endParaRPr lang="es-AR" dirty="0"/>
          </a:p>
        </p:txBody>
      </p:sp>
      <p:sp>
        <p:nvSpPr>
          <p:cNvPr id="54" name="53 CuadroTexto">
            <a:hlinkClick r:id="rId17" action="ppaction://hlinksldjump" tooltip="CLIC EN DERECHO  A VIVIR EN ARMONIA"/>
          </p:cNvPr>
          <p:cNvSpPr txBox="1"/>
          <p:nvPr/>
        </p:nvSpPr>
        <p:spPr>
          <a:xfrm>
            <a:off x="6429356" y="4500570"/>
            <a:ext cx="2714644" cy="64633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DERECHO A VIVIR EN ARMONIA </a:t>
            </a:r>
          </a:p>
        </p:txBody>
      </p:sp>
      <p:sp>
        <p:nvSpPr>
          <p:cNvPr id="55" name="54 CuadroTexto">
            <a:hlinkClick r:id="rId18" action="ppaction://hlinksldjump" tooltip="CLIC EN DERECHO A SER AMADO"/>
          </p:cNvPr>
          <p:cNvSpPr txBox="1"/>
          <p:nvPr/>
        </p:nvSpPr>
        <p:spPr>
          <a:xfrm>
            <a:off x="0" y="4071942"/>
            <a:ext cx="3500462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DERECHO A SER AMADO</a:t>
            </a:r>
          </a:p>
        </p:txBody>
      </p:sp>
      <p:pic>
        <p:nvPicPr>
          <p:cNvPr id="1026" name="Picture 2" descr="C:\Documents and Settings\Administrador\Mis documentos\Mis imágenes\640_chien_fox_bebe.gif"/>
          <p:cNvPicPr>
            <a:picLocks noChangeAspect="1" noChangeArrowheads="1" noCrop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857620" y="2786058"/>
            <a:ext cx="1785950" cy="1500198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42910" y="0"/>
            <a:ext cx="8229600" cy="1143000"/>
          </a:xfr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VIDA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 fontScale="62500" lnSpcReduction="20000"/>
          </a:bodyPr>
          <a:lstStyle/>
          <a:p>
            <a:pPr algn="just"/>
            <a:r>
              <a:rPr lang="es-ES" sz="3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Toda criatura concebida, su primer derecho y </a:t>
            </a:r>
            <a:r>
              <a:rPr lang="es-ES" sz="3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más importante </a:t>
            </a:r>
            <a:r>
              <a:rPr lang="es-ES" sz="3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es el derecho a vivir. No hay otro más importante.¿ De qué me sirve una lista numerosísima de derechos, elaborada por organismos internacionales, si no llego a vivir porque me matan en el seno materno, en el quirófano de un mal llamado hospital, o en las pruebas de investigación y otras que realizan con mi persona en laboratorios que se llaman así mismos progresistas? </a:t>
            </a:r>
          </a:p>
          <a:p>
            <a:pPr algn="just"/>
            <a:r>
              <a:rPr lang="es-ES" sz="3400" b="1" dirty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 dicen muchas cosas para justificar estos crímenes; en primer lugar se le cambia el nombre, en lugar de hablar de un aborto criminal, le llaman interrupción voluntaria del embarazo o cualquier </a:t>
            </a:r>
            <a:r>
              <a:rPr lang="es-ES" sz="3400" b="1" dirty="0" smtClean="0">
                <a:ln w="1905"/>
                <a:solidFill>
                  <a:sysClr val="windowText" lastClr="0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otro eufemismo. </a:t>
            </a:r>
          </a:p>
          <a:p>
            <a:pPr algn="just"/>
            <a:endParaRPr lang="es-AR" b="1" dirty="0">
              <a:ln w="1905"/>
              <a:solidFill>
                <a:sysClr val="windowText" lastClr="00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428596" y="5786454"/>
            <a:ext cx="1785950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428596" y="5357826"/>
            <a:ext cx="1785950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428596" y="4929198"/>
            <a:ext cx="178591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20482" name="Picture 2" descr="Ver imagen en tamaño completo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4572008"/>
            <a:ext cx="2583838" cy="200026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0"/>
            <a:ext cx="7215238" cy="1143000"/>
          </a:xfr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UN NOMBRE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Todos los niños y niñas tienen derecho a una identidad oficial registrada en un certificado de nacimiento, así como el derecho a adquirir una nacionalidad, conocer a sus progenitores y recibir sus cuidados. Sin una inscripción oficial al nacer o sin documentos de identificación, los niños y niñas pueden quedar excluidos del acceso a servicios fundamentales como la educación, la atención de la salud y la seguridad social. Sin la inscripción al nacer, los niños y niñas son invisibles en las estadísticas oficiales. </a:t>
            </a:r>
          </a:p>
          <a:p>
            <a:endParaRPr lang="es-AR" dirty="0"/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7358082" y="6131478"/>
            <a:ext cx="1357322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7358082" y="6488668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7358082" y="5774288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c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5648325"/>
            <a:ext cx="1928826" cy="1209675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SALUD 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De acuerdo a la Convención de los Derechos del Niño (CDN) los niños deben disfrutar del más alto nivel posible de salud, y tener acceso a servicios para la prevención y el tratamiento de las enfermedades y la rehabilitación de la salud.</a:t>
            </a:r>
            <a:endParaRPr lang="es-AR" dirty="0"/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7643802" y="6131478"/>
            <a:ext cx="142872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7643802" y="5702850"/>
            <a:ext cx="114300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7643802" y="5274222"/>
            <a:ext cx="121444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hh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5143512"/>
            <a:ext cx="3000396" cy="1571636"/>
          </a:xfrm>
          <a:prstGeom prst="rect">
            <a:avLst/>
          </a:prstGeom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EDUCACION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derecho a la educación es un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3" action="ppaction://hlinkfile" tooltip="Derecho humano"/>
              </a:rPr>
              <a:t>derecho humano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reconocido y se le entiende como fijando el derecho a una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4" action="ppaction://hlinkfile" tooltip="Educación primaria"/>
              </a:rPr>
              <a:t>educación primaria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gratuita obligatoria para todos los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5" action="ppaction://hlinkfile" tooltip="Niños"/>
              </a:rPr>
              <a:t>niños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una obligación a desarrollar una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6" action="ppaction://hlinkfile" tooltip="Educación secundaria"/>
              </a:rPr>
              <a:t>educación secundaria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accesible para todos los jóvenes, como también un acceso equitativo a la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7" action="ppaction://hlinkfile" tooltip="Educación superior"/>
              </a:rPr>
              <a:t>educación superior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, y una responsabilidad de proveer educación básica a los individuos que no han completado la educación primaria. Adicionalmente a estas previsiones sobre acceso a la educación abarca también la obligación de eliminar la 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  <a:hlinkClick r:id="rId8" action="ppaction://hlinkfile" tooltip="Discriminación"/>
              </a:rPr>
              <a:t>discriminación</a:t>
            </a:r>
            <a:r>
              <a:rPr lang="es-E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en todos los niveles del sistema educativo, fijar estándares mínimos y mejorar la calidad.</a:t>
            </a:r>
            <a:endParaRPr lang="es-A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>
            <a:hlinkClick r:id="rId9" action="ppaction://hlinksldjump" tooltip="CLIC EN REFERENCIA"/>
          </p:cNvPr>
          <p:cNvSpPr txBox="1"/>
          <p:nvPr/>
        </p:nvSpPr>
        <p:spPr>
          <a:xfrm>
            <a:off x="7643802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10" action="ppaction://hlinksldjump" tooltip="CLIC EN CREDITO"/>
          </p:cNvPr>
          <p:cNvSpPr txBox="1"/>
          <p:nvPr/>
        </p:nvSpPr>
        <p:spPr>
          <a:xfrm>
            <a:off x="7643802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7643802" y="5274222"/>
            <a:ext cx="1000164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9" name="8 Imagen" descr="fff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57620" y="5500702"/>
            <a:ext cx="2071702" cy="1357298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7030A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AL JUEGO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Tienes el derecho a descansar, jugar, divertirte y a aprender sobre cosas que te beneficien. 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Pero también los niños tienen la obligación de respetar el descanso, juegos y esparcimiento de otros niños y de los grandes , así como también fomentar el orden en las actividades en donde participen. 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Los niños no deben trabajar antes de los 14 años . 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Los niños tienen derecho a estar protegidos cuando hagan algún trabajo en el que corran peligro y ponga 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en riego su salud, educación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o desarrollo.</a:t>
            </a:r>
          </a:p>
          <a:p>
            <a:endParaRPr lang="es-AR" dirty="0"/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7643802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7643802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7643802" y="527422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yy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5143488"/>
            <a:ext cx="1714512" cy="1714512"/>
          </a:xfrm>
          <a:prstGeom prst="rect">
            <a:avLst/>
          </a:prstGeo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s-ES" dirty="0" smtClean="0"/>
              <a:t>DERECHO A LA PROTECCIÓN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niño debe ser protegido contra toda forma de abandono, crueldad y explotación. No será objeto de ningún tipo de trata y no deberá permitirse al niño trabajar antes de una edad mínima adecuada; en ningún caso se le dedicará ni se le permitirá que se dedique a ocupación o empleo alguno que pueda perjudicar su salud o 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educación o 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impedir su desarrollo físico, </a:t>
            </a:r>
          </a:p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mental o moral.</a:t>
            </a:r>
          </a:p>
          <a:p>
            <a:endParaRPr lang="es-AR" dirty="0"/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7643802" y="635795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7643802" y="592933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7643802" y="550070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8" name="7 Imagen" descr="hh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058" y="5715016"/>
            <a:ext cx="1357322" cy="857256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es-AR" dirty="0" smtClean="0"/>
              <a:t>DERECHO A LA LIBERTAD</a:t>
            </a:r>
            <a:endParaRPr lang="es-AR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La frágil realidad del ejercicio de los derechos se ha manifestado como una constante a lo largo de la historia. La sociedad humana, constituida por el conjunto de las relaciones entre individuos, se ha forjado en muchos aspectos sobre la pasión del poder y el dominio que ha marginado la consideración de persona para multitudes de seres humanos. </a:t>
            </a:r>
            <a:b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El escándalo de la esclavitud, que encontró acomodación en todos los sistemas sociales, morales y políticos, ha revestido hasta nuestros días las formas más sofisticadas de represión disimulando el atropello de los más elementales principios de la ética en la justificación de una legalidad emanada del recurso a la defensa de intereses sectoriales. </a:t>
            </a:r>
            <a:br>
              <a:rPr lang="es-AR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es-AR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CuadroTexto">
            <a:hlinkClick r:id="rId2" action="ppaction://hlinksldjump" tooltip="CLIC EN REFERENCIA"/>
          </p:cNvPr>
          <p:cNvSpPr txBox="1"/>
          <p:nvPr/>
        </p:nvSpPr>
        <p:spPr>
          <a:xfrm>
            <a:off x="7358082" y="6131478"/>
            <a:ext cx="142872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REFERENCIA</a:t>
            </a:r>
            <a:endParaRPr lang="es-AR" dirty="0"/>
          </a:p>
        </p:txBody>
      </p:sp>
      <p:sp>
        <p:nvSpPr>
          <p:cNvPr id="6" name="5 CuadroTexto">
            <a:hlinkClick r:id="rId3" action="ppaction://hlinksldjump" tooltip="CLIC EN CREDITO"/>
          </p:cNvPr>
          <p:cNvSpPr txBox="1"/>
          <p:nvPr/>
        </p:nvSpPr>
        <p:spPr>
          <a:xfrm>
            <a:off x="7358082" y="5702850"/>
            <a:ext cx="1143008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CREDITO</a:t>
            </a:r>
            <a:endParaRPr lang="es-AR" dirty="0"/>
          </a:p>
        </p:txBody>
      </p:sp>
      <p:sp>
        <p:nvSpPr>
          <p:cNvPr id="7" name="6 CuadroTexto">
            <a:hlinkClick r:id="" action="ppaction://hlinkshowjump?jump=endshow"/>
          </p:cNvPr>
          <p:cNvSpPr txBox="1"/>
          <p:nvPr/>
        </p:nvSpPr>
        <p:spPr>
          <a:xfrm>
            <a:off x="7358082" y="5274222"/>
            <a:ext cx="1214446" cy="369332"/>
          </a:xfrm>
          <a:prstGeom prst="rect">
            <a:avLst/>
          </a:prstGeom>
          <a:solidFill>
            <a:schemeClr val="accent2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AR" dirty="0" smtClean="0"/>
              <a:t>SALIDA</a:t>
            </a:r>
            <a:endParaRPr lang="es-AR" dirty="0"/>
          </a:p>
        </p:txBody>
      </p:sp>
      <p:pic>
        <p:nvPicPr>
          <p:cNvPr id="9" name="8 Imagen" descr="j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5143512"/>
            <a:ext cx="1785950" cy="1714488"/>
          </a:xfrm>
          <a:prstGeom prst="rect">
            <a:avLst/>
          </a:prstGeom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</TotalTime>
  <Words>1174</Words>
  <Application>Microsoft Office PowerPoint</Application>
  <PresentationFormat>Presentación en pantalla (4:3)</PresentationFormat>
  <Paragraphs>138</Paragraphs>
  <Slides>19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0" baseType="lpstr">
      <vt:lpstr>Tema de Office</vt:lpstr>
      <vt:lpstr>LOS DERECHOS DE LOS  NIÑOS</vt:lpstr>
      <vt:lpstr>Diapositiva 2</vt:lpstr>
      <vt:lpstr>DERECHO A LA VIDA</vt:lpstr>
      <vt:lpstr>DERECHO A UN NOMBRE</vt:lpstr>
      <vt:lpstr>DERECHO A LA SALUD </vt:lpstr>
      <vt:lpstr>DERECHO A LA EDUCACION</vt:lpstr>
      <vt:lpstr>DERECHO AL JUEGO</vt:lpstr>
      <vt:lpstr>DERECHO A LA PROTECCIÓN</vt:lpstr>
      <vt:lpstr>DERECHO A LA LIBERTAD</vt:lpstr>
      <vt:lpstr>DERECHO A LA DIVERSION</vt:lpstr>
      <vt:lpstr>DERECHO A LA FAMILIA</vt:lpstr>
      <vt:lpstr>DERECHO A LA ALIMENTACION</vt:lpstr>
      <vt:lpstr>DERECHO CONTRA EL DESCUIDO O TRATO NEGLIGENTE. </vt:lpstr>
      <vt:lpstr>DERECHO A LA CULTURA</vt:lpstr>
      <vt:lpstr>DERECHO A NO SER DESCRIMINADO</vt:lpstr>
      <vt:lpstr>DERECHO A SER AMADO</vt:lpstr>
      <vt:lpstr>DERECHO A VIVIR EN ARMONIA</vt:lpstr>
      <vt:lpstr>REFERENCIA</vt:lpstr>
      <vt:lpstr>CREDITO</vt:lpstr>
    </vt:vector>
  </TitlesOfParts>
  <Company>Windows XP Colossus Edition 2 Reloaded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LOS DERECHOS DE LOS  NIÑOS</dc:title>
  <dc:creator>Colossus User</dc:creator>
  <cp:lastModifiedBy>Colossus User</cp:lastModifiedBy>
  <cp:revision>55</cp:revision>
  <dcterms:created xsi:type="dcterms:W3CDTF">2011-10-27T11:14:56Z</dcterms:created>
  <dcterms:modified xsi:type="dcterms:W3CDTF">2011-11-09T19:55:57Z</dcterms:modified>
</cp:coreProperties>
</file>